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279" r:id="rId3"/>
    <p:sldId id="284" r:id="rId4"/>
    <p:sldId id="319" r:id="rId5"/>
    <p:sldId id="325" r:id="rId6"/>
    <p:sldId id="320" r:id="rId7"/>
    <p:sldId id="321" r:id="rId8"/>
    <p:sldId id="322" r:id="rId9"/>
    <p:sldId id="324" r:id="rId10"/>
    <p:sldId id="326" r:id="rId11"/>
    <p:sldId id="327" r:id="rId12"/>
    <p:sldId id="328" r:id="rId13"/>
    <p:sldId id="329" r:id="rId14"/>
    <p:sldId id="318" r:id="rId15"/>
    <p:sldId id="323"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4" d="100"/>
          <a:sy n="74" d="100"/>
        </p:scale>
        <p:origin x="44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5/Aggregation%20Scenario.txt" TargetMode="External"/><Relationship Id="rId4" Type="http://schemas.openxmlformats.org/officeDocument/2006/relationships/hyperlink" Target="https://github.com/soyuztechnologies/NvidiaAoHTraining/blob/master/ABAP%20on%20HANA/Day%205/OI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4/06/27/unleash-the-power-of-sap-hana-from-your-abap-custom-code-accelerate-your-custom-reports-like-never-before-detect-and-prioritize-your-custom-code/"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5</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5069250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8902585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extLst>
              <a:ext uri="{FF2B5EF4-FFF2-40B4-BE49-F238E27FC236}">
                <a16:creationId xmlns:a16="http://schemas.microsoft.com/office/drawing/2014/main"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0366510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4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4" y="1883334"/>
            <a:ext cx="8124448" cy="45700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D67074-ABBF-4F1F-8F04-07B7C002C1DF}"/>
              </a:ext>
            </a:extLst>
          </p:cNvPr>
          <p:cNvSpPr txBox="1"/>
          <p:nvPr/>
        </p:nvSpPr>
        <p:spPr>
          <a:xfrm>
            <a:off x="635900" y="961224"/>
            <a:ext cx="92749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a:t>
            </a:r>
            <a:r>
              <a:rPr lang="en-US" sz="2400" dirty="0">
                <a:solidFill>
                  <a:schemeClr val="bg1"/>
                </a:solidFill>
                <a:latin typeface="Calibri"/>
                <a:hlinkClick r:id="rId4"/>
              </a:rPr>
              <a:t>OIA Scenario Code</a:t>
            </a:r>
            <a:endParaRPr lang="en-US" sz="2400" dirty="0">
              <a:solidFill>
                <a:schemeClr val="bg1"/>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alibri"/>
                <a:hlinkClick r:id="rId5"/>
              </a:rPr>
              <a:t>Aggregation Scenario (OIA)</a:t>
            </a:r>
            <a:endParaRPr lang="en-US" sz="2400" dirty="0">
              <a:solidFill>
                <a:schemeClr val="bg1"/>
              </a:solidFill>
              <a:latin typeface="Calibri"/>
            </a:endParaRP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13449620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00117859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650533" y="1026602"/>
            <a:ext cx="7964159" cy="2862322"/>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p>
          <a:p>
            <a:pPr marL="742950" lvl="1" indent="-285750">
              <a:buFont typeface="Arial" panose="020B0604020202020204" pitchFamily="34" charset="0"/>
              <a:buChar char="•"/>
            </a:pPr>
            <a:r>
              <a:rPr lang="en-US" sz="2000" dirty="0">
                <a:solidFill>
                  <a:schemeClr val="bg1"/>
                </a:solidFill>
              </a:rPr>
              <a:t>SQLM Architecture </a:t>
            </a: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p>
          <a:p>
            <a:pPr marL="742950" lvl="1" indent="-285750">
              <a:buFont typeface="Arial" panose="020B0604020202020204" pitchFamily="34" charset="0"/>
              <a:buChar char="•"/>
            </a:pP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a:solidFill>
                  <a:schemeClr val="bg1"/>
                </a:solidFill>
              </a:rPr>
              <a:t>Aggregation Scenario</a:t>
            </a:r>
          </a:p>
        </p:txBody>
      </p:sp>
      <p:sp>
        <p:nvSpPr>
          <p:cNvPr id="1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C3D67074-ABBF-4F1F-8F04-07B7C002C1DF}"/>
              </a:ext>
            </a:extLst>
          </p:cNvPr>
          <p:cNvSpPr txBox="1"/>
          <p:nvPr/>
        </p:nvSpPr>
        <p:spPr>
          <a:xfrm>
            <a:off x="463252" y="1053205"/>
            <a:ext cx="3227832"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Keep the Result set Small</a:t>
            </a:r>
          </a:p>
        </p:txBody>
      </p:sp>
      <p:sp>
        <p:nvSpPr>
          <p:cNvPr id="8" name="Arrow: Up 1">
            <a:extLst>
              <a:ext uri="{FF2B5EF4-FFF2-40B4-BE49-F238E27FC236}">
                <a16:creationId xmlns:a16="http://schemas.microsoft.com/office/drawing/2014/main" id="{594C4BF0-0CE7-4B54-BAE8-79A5A04E8DFD}"/>
              </a:ext>
            </a:extLst>
          </p:cNvPr>
          <p:cNvSpPr/>
          <p:nvPr/>
        </p:nvSpPr>
        <p:spPr>
          <a:xfrm>
            <a:off x="3625556" y="1049288"/>
            <a:ext cx="740664" cy="1188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9" name="Arrow: Up 6">
            <a:extLst>
              <a:ext uri="{FF2B5EF4-FFF2-40B4-BE49-F238E27FC236}">
                <a16:creationId xmlns:a16="http://schemas.microsoft.com/office/drawing/2014/main" id="{4937267C-186B-49B9-A156-26B1A79634C1}"/>
              </a:ext>
            </a:extLst>
          </p:cNvPr>
          <p:cNvSpPr/>
          <p:nvPr/>
        </p:nvSpPr>
        <p:spPr>
          <a:xfrm>
            <a:off x="4604794" y="1323051"/>
            <a:ext cx="74066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0" name="TextBox 9">
            <a:extLst>
              <a:ext uri="{FF2B5EF4-FFF2-40B4-BE49-F238E27FC236}">
                <a16:creationId xmlns:a16="http://schemas.microsoft.com/office/drawing/2014/main" id="{94B34943-80DC-4703-8C07-7CE5F0865169}"/>
              </a:ext>
            </a:extLst>
          </p:cNvPr>
          <p:cNvSpPr txBox="1"/>
          <p:nvPr/>
        </p:nvSpPr>
        <p:spPr>
          <a:xfrm>
            <a:off x="6078900" y="990466"/>
            <a:ext cx="5483384"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Discard Records which are not required using WHERE Clause</a:t>
            </a:r>
            <a:r>
              <a:rPr kumimoji="0" lang="en-US" sz="1800" b="0" i="0" u="none" strike="noStrike" kern="1200" cap="none" spc="0" normalizeH="0" noProof="0" dirty="0">
                <a:ln>
                  <a:noFill/>
                </a:ln>
                <a:solidFill>
                  <a:schemeClr val="bg1"/>
                </a:solidFill>
                <a:effectLst/>
                <a:uLnTx/>
                <a:uFillTx/>
                <a:latin typeface="Calibri"/>
              </a:rPr>
              <a:t> ,</a:t>
            </a:r>
            <a:r>
              <a:rPr lang="en-US" sz="1800" dirty="0">
                <a:solidFill>
                  <a:schemeClr val="bg1"/>
                </a:solidFill>
                <a:latin typeface="Calibri"/>
              </a:rPr>
              <a:t>Avoid Selection on large tables w/o Specifying Key ,</a:t>
            </a:r>
            <a:r>
              <a:rPr kumimoji="0" lang="en-US" sz="1800" b="0" i="0" u="none" strike="noStrike" kern="1200" cap="none" spc="0" normalizeH="0" baseline="0" noProof="0" dirty="0">
                <a:ln>
                  <a:noFill/>
                </a:ln>
                <a:solidFill>
                  <a:schemeClr val="bg1"/>
                </a:solidFill>
                <a:effectLst/>
                <a:uLnTx/>
                <a:uFillTx/>
                <a:latin typeface="Calibri"/>
              </a:rPr>
              <a:t>Use Having Clause even with Group By</a:t>
            </a:r>
          </a:p>
        </p:txBody>
      </p:sp>
      <p:sp>
        <p:nvSpPr>
          <p:cNvPr id="12" name="TextBox 11">
            <a:extLst>
              <a:ext uri="{FF2B5EF4-FFF2-40B4-BE49-F238E27FC236}">
                <a16:creationId xmlns:a16="http://schemas.microsoft.com/office/drawing/2014/main" id="{A102E7C8-82FD-4249-8265-7989794A192C}"/>
              </a:ext>
            </a:extLst>
          </p:cNvPr>
          <p:cNvSpPr txBox="1"/>
          <p:nvPr/>
        </p:nvSpPr>
        <p:spPr>
          <a:xfrm>
            <a:off x="457812" y="2420888"/>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Number of Data Transfers (hits)</a:t>
            </a:r>
          </a:p>
        </p:txBody>
      </p:sp>
      <p:sp>
        <p:nvSpPr>
          <p:cNvPr id="13" name="Arrow: Up 9">
            <a:extLst>
              <a:ext uri="{FF2B5EF4-FFF2-40B4-BE49-F238E27FC236}">
                <a16:creationId xmlns:a16="http://schemas.microsoft.com/office/drawing/2014/main" id="{6D35491D-B3A0-4643-A8EC-D8CE58E85FC3}"/>
              </a:ext>
            </a:extLst>
          </p:cNvPr>
          <p:cNvSpPr/>
          <p:nvPr/>
        </p:nvSpPr>
        <p:spPr>
          <a:xfrm>
            <a:off x="336494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4" name="Arrow: Up 10">
            <a:extLst>
              <a:ext uri="{FF2B5EF4-FFF2-40B4-BE49-F238E27FC236}">
                <a16:creationId xmlns:a16="http://schemas.microsoft.com/office/drawing/2014/main" id="{8BF6A51A-0856-4F9F-88E5-72FBA7A76BCE}"/>
              </a:ext>
            </a:extLst>
          </p:cNvPr>
          <p:cNvSpPr/>
          <p:nvPr/>
        </p:nvSpPr>
        <p:spPr>
          <a:xfrm>
            <a:off x="3691084"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5" name="Arrow: Up 11">
            <a:extLst>
              <a:ext uri="{FF2B5EF4-FFF2-40B4-BE49-F238E27FC236}">
                <a16:creationId xmlns:a16="http://schemas.microsoft.com/office/drawing/2014/main" id="{D3C5C4CA-1868-4DC3-92F4-C4AD1085366C}"/>
              </a:ext>
            </a:extLst>
          </p:cNvPr>
          <p:cNvSpPr/>
          <p:nvPr/>
        </p:nvSpPr>
        <p:spPr>
          <a:xfrm>
            <a:off x="395930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6" name="Arrow: Up 12">
            <a:extLst>
              <a:ext uri="{FF2B5EF4-FFF2-40B4-BE49-F238E27FC236}">
                <a16:creationId xmlns:a16="http://schemas.microsoft.com/office/drawing/2014/main" id="{D3D376AB-3840-4FAA-B2D2-F802EEA13442}"/>
              </a:ext>
            </a:extLst>
          </p:cNvPr>
          <p:cNvSpPr/>
          <p:nvPr/>
        </p:nvSpPr>
        <p:spPr>
          <a:xfrm>
            <a:off x="430678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7" name="Arrow: Up 13">
            <a:extLst>
              <a:ext uri="{FF2B5EF4-FFF2-40B4-BE49-F238E27FC236}">
                <a16:creationId xmlns:a16="http://schemas.microsoft.com/office/drawing/2014/main" id="{F49C3FB4-EF0A-41B8-894D-AFA23E07403A}"/>
              </a:ext>
            </a:extLst>
          </p:cNvPr>
          <p:cNvSpPr/>
          <p:nvPr/>
        </p:nvSpPr>
        <p:spPr>
          <a:xfrm>
            <a:off x="508630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8" name="TextBox 17">
            <a:extLst>
              <a:ext uri="{FF2B5EF4-FFF2-40B4-BE49-F238E27FC236}">
                <a16:creationId xmlns:a16="http://schemas.microsoft.com/office/drawing/2014/main" id="{2AD9336F-960B-43A0-A1F5-6A93689FAE12}"/>
              </a:ext>
            </a:extLst>
          </p:cNvPr>
          <p:cNvSpPr txBox="1"/>
          <p:nvPr/>
        </p:nvSpPr>
        <p:spPr>
          <a:xfrm>
            <a:off x="6096000" y="2350688"/>
            <a:ext cx="5406598"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Nested Selects , </a:t>
            </a:r>
            <a:r>
              <a:rPr lang="en-US" sz="1800" dirty="0">
                <a:solidFill>
                  <a:schemeClr val="bg1"/>
                </a:solidFill>
                <a:latin typeface="Calibri"/>
              </a:rPr>
              <a:t>Loop at itab – SELECT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Use Joins, Subqueries and FOR ALL ENTRIES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Array Operations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 INSERT INTO tab FROM TABLE itab.</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19" name="TextBox 18">
            <a:extLst>
              <a:ext uri="{FF2B5EF4-FFF2-40B4-BE49-F238E27FC236}">
                <a16:creationId xmlns:a16="http://schemas.microsoft.com/office/drawing/2014/main" id="{C8EFF33E-781D-408E-A8BB-284A51208A6F}"/>
              </a:ext>
            </a:extLst>
          </p:cNvPr>
          <p:cNvSpPr txBox="1"/>
          <p:nvPr/>
        </p:nvSpPr>
        <p:spPr>
          <a:xfrm>
            <a:off x="457812" y="3538775"/>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Amount of Data Transfer</a:t>
            </a:r>
          </a:p>
        </p:txBody>
      </p:sp>
      <p:sp>
        <p:nvSpPr>
          <p:cNvPr id="20" name="Arrow: Up 16">
            <a:extLst>
              <a:ext uri="{FF2B5EF4-FFF2-40B4-BE49-F238E27FC236}">
                <a16:creationId xmlns:a16="http://schemas.microsoft.com/office/drawing/2014/main" id="{FDC4EAA3-E11C-4D4A-9F7D-3ECECE89333E}"/>
              </a:ext>
            </a:extLst>
          </p:cNvPr>
          <p:cNvSpPr/>
          <p:nvPr/>
        </p:nvSpPr>
        <p:spPr>
          <a:xfrm>
            <a:off x="3358108" y="3593888"/>
            <a:ext cx="1533378"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1" name="Arrow: Up 17">
            <a:extLst>
              <a:ext uri="{FF2B5EF4-FFF2-40B4-BE49-F238E27FC236}">
                <a16:creationId xmlns:a16="http://schemas.microsoft.com/office/drawing/2014/main" id="{12FC5606-DA2F-420A-BA7A-0BCDD056F634}"/>
              </a:ext>
            </a:extLst>
          </p:cNvPr>
          <p:cNvSpPr/>
          <p:nvPr/>
        </p:nvSpPr>
        <p:spPr>
          <a:xfrm>
            <a:off x="4996618" y="3593888"/>
            <a:ext cx="43715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2" name="TextBox 21">
            <a:extLst>
              <a:ext uri="{FF2B5EF4-FFF2-40B4-BE49-F238E27FC236}">
                <a16:creationId xmlns:a16="http://schemas.microsoft.com/office/drawing/2014/main" id="{CDD97EB6-F696-4ED9-BB80-5709B853D396}"/>
              </a:ext>
            </a:extLst>
          </p:cNvPr>
          <p:cNvSpPr txBox="1"/>
          <p:nvPr/>
        </p:nvSpPr>
        <p:spPr>
          <a:xfrm>
            <a:off x="6096000" y="3589301"/>
            <a:ext cx="540659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SELECT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Aggregation functions and case Expression</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23" name="TextBox 22">
            <a:extLst>
              <a:ext uri="{FF2B5EF4-FFF2-40B4-BE49-F238E27FC236}">
                <a16:creationId xmlns:a16="http://schemas.microsoft.com/office/drawing/2014/main" id="{FAE3BFE6-14B3-4B67-8130-AC8BEBEE8DBD}"/>
              </a:ext>
            </a:extLst>
          </p:cNvPr>
          <p:cNvSpPr txBox="1"/>
          <p:nvPr/>
        </p:nvSpPr>
        <p:spPr>
          <a:xfrm>
            <a:off x="456635" y="4712285"/>
            <a:ext cx="2542597"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Create Search overhead on DB</a:t>
            </a:r>
          </a:p>
        </p:txBody>
      </p:sp>
      <p:sp>
        <p:nvSpPr>
          <p:cNvPr id="24" name="Rectangle 23">
            <a:extLst>
              <a:ext uri="{FF2B5EF4-FFF2-40B4-BE49-F238E27FC236}">
                <a16:creationId xmlns:a16="http://schemas.microsoft.com/office/drawing/2014/main" id="{B20D7685-6BA8-48B7-A546-02D158A09210}"/>
              </a:ext>
            </a:extLst>
          </p:cNvPr>
          <p:cNvSpPr/>
          <p:nvPr/>
        </p:nvSpPr>
        <p:spPr>
          <a:xfrm>
            <a:off x="3514110" y="4857777"/>
            <a:ext cx="187452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5" name="Oval 24">
            <a:extLst>
              <a:ext uri="{FF2B5EF4-FFF2-40B4-BE49-F238E27FC236}">
                <a16:creationId xmlns:a16="http://schemas.microsoft.com/office/drawing/2014/main" id="{47987D0E-216B-4130-9A5F-1091D19A066C}"/>
              </a:ext>
            </a:extLst>
          </p:cNvPr>
          <p:cNvSpPr/>
          <p:nvPr/>
        </p:nvSpPr>
        <p:spPr>
          <a:xfrm>
            <a:off x="3917148" y="5056520"/>
            <a:ext cx="1024128" cy="2424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bg1"/>
              </a:solidFill>
            </a:endParaRPr>
          </a:p>
        </p:txBody>
      </p:sp>
      <p:sp>
        <p:nvSpPr>
          <p:cNvPr id="26" name="TextBox 25">
            <a:extLst>
              <a:ext uri="{FF2B5EF4-FFF2-40B4-BE49-F238E27FC236}">
                <a16:creationId xmlns:a16="http://schemas.microsoft.com/office/drawing/2014/main" id="{EA95E510-CCBA-4E37-87A9-CD5326355100}"/>
              </a:ext>
            </a:extLst>
          </p:cNvPr>
          <p:cNvSpPr txBox="1"/>
          <p:nvPr/>
        </p:nvSpPr>
        <p:spPr>
          <a:xfrm>
            <a:off x="6094412" y="4689799"/>
            <a:ext cx="4752528"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Use Full Text Search</a:t>
            </a:r>
          </a:p>
        </p:txBody>
      </p:sp>
      <p:sp>
        <p:nvSpPr>
          <p:cNvPr id="27" name="TextBox 26">
            <a:extLst>
              <a:ext uri="{FF2B5EF4-FFF2-40B4-BE49-F238E27FC236}">
                <a16:creationId xmlns:a16="http://schemas.microsoft.com/office/drawing/2014/main" id="{80B49F93-75B6-4FE7-8EAC-F28FFA6AD0D5}"/>
              </a:ext>
            </a:extLst>
          </p:cNvPr>
          <p:cNvSpPr txBox="1"/>
          <p:nvPr/>
        </p:nvSpPr>
        <p:spPr>
          <a:xfrm>
            <a:off x="468833" y="5548839"/>
            <a:ext cx="282831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run jobs which are long running and creating deadlocks for DB</a:t>
            </a:r>
          </a:p>
        </p:txBody>
      </p:sp>
      <p:sp>
        <p:nvSpPr>
          <p:cNvPr id="28" name="Isosceles Triangle 27">
            <a:extLst>
              <a:ext uri="{FF2B5EF4-FFF2-40B4-BE49-F238E27FC236}">
                <a16:creationId xmlns:a16="http://schemas.microsoft.com/office/drawing/2014/main" id="{11DBAE7C-D606-4BA4-AB67-B0608827C0B8}"/>
              </a:ext>
            </a:extLst>
          </p:cNvPr>
          <p:cNvSpPr/>
          <p:nvPr/>
        </p:nvSpPr>
        <p:spPr>
          <a:xfrm>
            <a:off x="3755136" y="5788152"/>
            <a:ext cx="789432" cy="576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9" name="Oval 28">
            <a:extLst>
              <a:ext uri="{FF2B5EF4-FFF2-40B4-BE49-F238E27FC236}">
                <a16:creationId xmlns:a16="http://schemas.microsoft.com/office/drawing/2014/main" id="{B3E49CDC-CE35-4D6C-BF86-89465B09D759}"/>
              </a:ext>
            </a:extLst>
          </p:cNvPr>
          <p:cNvSpPr/>
          <p:nvPr/>
        </p:nvSpPr>
        <p:spPr>
          <a:xfrm>
            <a:off x="4105656" y="5805059"/>
            <a:ext cx="530352" cy="441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30" name="Rectangle 29">
            <a:extLst>
              <a:ext uri="{FF2B5EF4-FFF2-40B4-BE49-F238E27FC236}">
                <a16:creationId xmlns:a16="http://schemas.microsoft.com/office/drawing/2014/main" id="{88A96C31-B62F-4083-8981-0572DA30F46D}"/>
              </a:ext>
            </a:extLst>
          </p:cNvPr>
          <p:cNvSpPr/>
          <p:nvPr/>
        </p:nvSpPr>
        <p:spPr>
          <a:xfrm>
            <a:off x="6092825" y="5504108"/>
            <a:ext cx="6096000" cy="1200329"/>
          </a:xfrm>
          <a:prstGeom prst="rect">
            <a:avLst/>
          </a:prstGeom>
        </p:spPr>
        <p:txBody>
          <a:bodyPr>
            <a:spAutoFit/>
          </a:bodyPr>
          <a:lstStyle/>
          <a:p>
            <a:pPr algn="just"/>
            <a:r>
              <a:rPr lang="en-US" sz="1800" dirty="0">
                <a:solidFill>
                  <a:schemeClr val="bg1"/>
                </a:solidFill>
                <a:hlinkClick r:id="rId3"/>
              </a:rPr>
              <a:t>https://blogs.sap.com/2014/06/27/unleash-the-power-of-sap-hana-from-your-abap-custom-code-accelerate-your-custom-reports-like-never-before-detect-and-prioritize-your-custom-code/</a:t>
            </a:r>
            <a:endParaRPr lang="en-US" sz="1800" dirty="0">
              <a:solidFill>
                <a:schemeClr val="bg1"/>
              </a:solidFill>
            </a:endParaRPr>
          </a:p>
        </p:txBody>
      </p:sp>
      <p:sp>
        <p:nvSpPr>
          <p:cNvPr id="3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Question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405780" y="934720"/>
            <a:ext cx="11173604" cy="5355312"/>
          </a:xfrm>
          <a:prstGeom prst="rect">
            <a:avLst/>
          </a:prstGeom>
          <a:noFill/>
        </p:spPr>
        <p:txBody>
          <a:bodyPr wrap="square" rtlCol="0">
            <a:spAutoFit/>
          </a:bodyPr>
          <a:lstStyle/>
          <a:p>
            <a:pPr lvl="0" algn="just" defTabSz="914400">
              <a:defRPr/>
            </a:pPr>
            <a:r>
              <a:rPr lang="en-US" sz="1800" dirty="0">
                <a:solidFill>
                  <a:schemeClr val="bg1"/>
                </a:solidFill>
              </a:rPr>
              <a:t>Imagine, Your company adapted all custom code and now they are on SAP S/4HANA. Your manager asks that “Can you improve performance now leveraging HANA as you are an ABAP on HANA Expert”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Which is that code I need to improve as in a typical SAP system we have 20-50k objects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We need to find most relevant objects in the system which requires improvement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The objects which are used the most by business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Which is the system which gives me correct picture of the most used object D,Q,P?</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Production</a:t>
            </a: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A production system consist of 6k concurrent users, 50k ABAP statements every day, 130 k SQL Requests, 140B Records. If use some kind of tracing tool, will my basis allow it? Will it by chance cause any performance problems? What options do I have to find the MOST used Code in the PRODUCTION system?</a:t>
            </a:r>
          </a:p>
          <a:p>
            <a:pPr lvl="0" algn="just" defTabSz="914400">
              <a:defRPr/>
            </a:pPr>
            <a:r>
              <a:rPr lang="en-US" sz="1800" dirty="0">
                <a:solidFill>
                  <a:schemeClr val="bg1"/>
                </a:solidFill>
                <a:sym typeface="Wingdings" panose="05000000000000000000" pitchFamily="2" charset="2"/>
              </a:rPr>
              <a:t>ST05 &amp; SAT – Cause an overhead on the system, it’s a developer tool, it will slow down execution.</a:t>
            </a:r>
          </a:p>
          <a:p>
            <a:pPr lvl="0" algn="just" defTabSz="914400">
              <a:defRPr/>
            </a:pPr>
            <a:r>
              <a:rPr lang="en-US" sz="1800" dirty="0">
                <a:solidFill>
                  <a:schemeClr val="bg1"/>
                </a:solidFill>
                <a:sym typeface="Wingdings" panose="05000000000000000000" pitchFamily="2" charset="2"/>
              </a:rPr>
              <a:t>STAD &amp; ST03 – System level tools used by BASIS to aggregate performance (High-level), There is no drill down possible.</a:t>
            </a:r>
          </a:p>
          <a:p>
            <a:pPr lvl="0" algn="just" defTabSz="914400">
              <a:defRPr/>
            </a:pPr>
            <a:r>
              <a:rPr lang="en-US" sz="1800" dirty="0">
                <a:solidFill>
                  <a:schemeClr val="bg1"/>
                </a:solidFill>
                <a:sym typeface="Wingdings" panose="05000000000000000000" pitchFamily="2" charset="2"/>
              </a:rPr>
              <a:t>ST04 – SQL Trace gives us comprehensive data but cannot tell the entry point and also captures huge no of calls.</a:t>
            </a: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3d Rendered White Questionmark Symbol Stock Footage Video (100%  Royalty-free) 34370329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33908" r="34149"/>
          <a:stretch/>
        </p:blipFill>
        <p:spPr bwMode="auto">
          <a:xfrm>
            <a:off x="9476908" y="1327489"/>
            <a:ext cx="1803960" cy="3181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112564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
        <p:nvSpPr>
          <p:cNvPr id="2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Worklist Tuning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Worklist Tuning</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a16="http://schemas.microsoft.com/office/drawing/2014/main"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a16="http://schemas.microsoft.com/office/drawing/2014/main"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a16="http://schemas.microsoft.com/office/drawing/2014/main"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a16="http://schemas.microsoft.com/office/drawing/2014/main"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7680261" y="2883512"/>
            <a:ext cx="4504759" cy="646331"/>
          </a:xfrm>
          <a:prstGeom prst="rect">
            <a:avLst/>
          </a:prstGeom>
        </p:spPr>
        <p:txBody>
          <a:bodyPr wrap="none">
            <a:spAutoFit/>
          </a:bodyPr>
          <a:lstStyle/>
          <a:p>
            <a:r>
              <a:rPr lang="en-US" sz="1800" kern="0" dirty="0">
                <a:solidFill>
                  <a:schemeClr val="bg1"/>
                </a:solidFill>
              </a:rPr>
              <a:t>What need to be fix?</a:t>
            </a:r>
          </a:p>
          <a:p>
            <a:r>
              <a:rPr lang="en-US" sz="1800" kern="0" dirty="0">
                <a:solidFill>
                  <a:schemeClr val="bg1"/>
                </a:solidFill>
              </a:rPr>
              <a:t>Performance_DB  : is the Check Static Variant.</a:t>
            </a:r>
            <a:endParaRPr lang="en-US" sz="1800" dirty="0"/>
          </a:p>
        </p:txBody>
      </p:sp>
    </p:spTree>
    <p:extLst>
      <p:ext uri="{BB962C8B-B14F-4D97-AF65-F5344CB8AC3E}">
        <p14:creationId xmlns:p14="http://schemas.microsoft.com/office/powerpoint/2010/main" val="27587783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
        <p:nvSpPr>
          <p:cNvPr id="1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3</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320520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10201</TotalTime>
  <Words>1377</Words>
  <Application>Microsoft Office PowerPoint</Application>
  <PresentationFormat>Custom</PresentationFormat>
  <Paragraphs>168</Paragraphs>
  <Slides>18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Black</vt:lpstr>
      <vt:lpstr>Arial Bold</vt:lpstr>
      <vt:lpstr>Benton Sans</vt:lpstr>
      <vt:lpstr>Calibri</vt:lpstr>
      <vt:lpstr>Cooper Black</vt:lpstr>
      <vt:lpstr>Monaco</vt:lpstr>
      <vt:lpstr>Patua One</vt:lpstr>
      <vt:lpstr>Wingdings</vt:lpstr>
      <vt:lpstr>Office Theme</vt:lpstr>
      <vt:lpstr>ABAP on Hana s/4 Hana Training</vt:lpstr>
      <vt:lpstr>Agenda – Day 5</vt:lpstr>
      <vt:lpstr>Performance Guild line for ABAP Code</vt:lpstr>
      <vt:lpstr>Question</vt:lpstr>
      <vt:lpstr>SQLM ( SQL Monitor )</vt:lpstr>
      <vt:lpstr>SQL_M Architecture  </vt:lpstr>
      <vt:lpstr>SQL Performance Worklist Tuning </vt:lpstr>
      <vt:lpstr>SQL Performance Tuning Worklist - Usage</vt:lpstr>
      <vt:lpstr>Exercise 3</vt:lpstr>
      <vt:lpstr>OIA Scenario - Open Item Analysis</vt:lpstr>
      <vt:lpstr>Articulate Requirement for OIA </vt:lpstr>
      <vt:lpstr>Custom Table for OIA</vt:lpstr>
      <vt:lpstr>Exercise 4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284</cp:revision>
  <dcterms:created xsi:type="dcterms:W3CDTF">2013-09-12T13:05:01Z</dcterms:created>
  <dcterms:modified xsi:type="dcterms:W3CDTF">2022-02-17T14:06:52Z</dcterms:modified>
</cp:coreProperties>
</file>